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0"/>
  </p:notesMasterIdLst>
  <p:sldIdLst>
    <p:sldId id="307" r:id="rId6"/>
    <p:sldId id="315" r:id="rId7"/>
    <p:sldId id="415" r:id="rId8"/>
    <p:sldId id="399" r:id="rId9"/>
    <p:sldId id="416" r:id="rId10"/>
    <p:sldId id="435" r:id="rId11"/>
    <p:sldId id="417" r:id="rId12"/>
    <p:sldId id="419" r:id="rId13"/>
    <p:sldId id="418" r:id="rId14"/>
    <p:sldId id="434" r:id="rId15"/>
    <p:sldId id="422" r:id="rId16"/>
    <p:sldId id="421" r:id="rId17"/>
    <p:sldId id="423" r:id="rId18"/>
    <p:sldId id="424" r:id="rId19"/>
    <p:sldId id="425" r:id="rId20"/>
    <p:sldId id="426" r:id="rId21"/>
    <p:sldId id="427" r:id="rId22"/>
    <p:sldId id="428" r:id="rId23"/>
    <p:sldId id="429" r:id="rId24"/>
    <p:sldId id="430" r:id="rId25"/>
    <p:sldId id="431" r:id="rId26"/>
    <p:sldId id="432" r:id="rId27"/>
    <p:sldId id="433" r:id="rId28"/>
    <p:sldId id="411"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408" userDrawn="1">
          <p15:clr>
            <a:srgbClr val="A4A3A4"/>
          </p15:clr>
        </p15:guide>
        <p15:guide id="2" pos="360">
          <p15:clr>
            <a:srgbClr val="A4A3A4"/>
          </p15:clr>
        </p15:guide>
        <p15:guide id="3" pos="54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Hamilt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2D8"/>
    <a:srgbClr val="35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7BB93-BEB3-6E2F-37B2-2E3198F609AE}" v="318" dt="2022-02-28T15:23:36.282"/>
    <p1510:client id="{3A77A542-075C-3B21-970B-4E57FFBBF36B}" v="7" dt="2022-03-01T21:39:45.913"/>
    <p1510:client id="{74FB9FB6-B0B8-E829-CB4E-F477138D4DA6}" v="239" dt="2022-02-23T16:59:24.023"/>
    <p1510:client id="{BEF9C108-5F9A-3299-71D6-A25273F3467F}" v="26" dt="2022-02-28T15:35:43.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408"/>
        <p:guide pos="360"/>
        <p:guide pos="54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AA4C6-1F80-B245-B6DA-35338BB74CF6}" type="datetimeFigureOut">
              <a:rPr lang="en-US" smtClean="0"/>
              <a:pPr/>
              <a:t>3/2/2022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8A791-87D4-C942-A2F8-09B84B438E9D}" type="slidenum">
              <a:rPr lang="en-US" smtClean="0"/>
              <a:pPr/>
              <a:t>‹#›</a:t>
            </a:fld>
            <a:endParaRPr lang="en-US" dirty="0"/>
          </a:p>
        </p:txBody>
      </p:sp>
    </p:spTree>
    <p:extLst>
      <p:ext uri="{BB962C8B-B14F-4D97-AF65-F5344CB8AC3E}">
        <p14:creationId xmlns:p14="http://schemas.microsoft.com/office/powerpoint/2010/main" val="3239956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a:off x="2573339" y="659876"/>
            <a:ext cx="0" cy="5844619"/>
          </a:xfrm>
          <a:prstGeom prst="line">
            <a:avLst/>
          </a:prstGeom>
          <a:ln w="1270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143000"/>
            <a:ext cx="1955800" cy="1143000"/>
          </a:xfrm>
        </p:spPr>
        <p:txBody>
          <a:bodyPr anchor="t"/>
          <a:lstStyle>
            <a:lvl1pPr algn="r">
              <a:defRPr sz="2400" b="1"/>
            </a:lvl1pPr>
          </a:lstStyle>
          <a:p>
            <a:r>
              <a:rPr lang="en-US"/>
              <a:t>Click to edit Master title style</a:t>
            </a:r>
          </a:p>
        </p:txBody>
      </p:sp>
      <p:sp>
        <p:nvSpPr>
          <p:cNvPr id="3" name="Content Placeholder 2"/>
          <p:cNvSpPr>
            <a:spLocks noGrp="1"/>
          </p:cNvSpPr>
          <p:nvPr>
            <p:ph idx="1"/>
          </p:nvPr>
        </p:nvSpPr>
        <p:spPr>
          <a:xfrm>
            <a:off x="2743200" y="1143000"/>
            <a:ext cx="5943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2746808" y="2133600"/>
            <a:ext cx="5474325" cy="1466849"/>
          </a:xfrm>
          <a:prstGeom prst="rect">
            <a:avLst/>
          </a:prstGeom>
        </p:spPr>
        <p:txBody>
          <a:bodyPr vert="horz" lIns="91440" tIns="0" rIns="0" bIns="0" rtlCol="0" anchor="ctr">
            <a:normAutofit/>
          </a:bodyPr>
          <a:lstStyle/>
          <a:p>
            <a:r>
              <a:rPr lang="en-US"/>
              <a:t>Click to edit Master title style</a:t>
            </a:r>
          </a:p>
        </p:txBody>
      </p:sp>
      <p:sp>
        <p:nvSpPr>
          <p:cNvPr id="8" name="Text Placeholder 7"/>
          <p:cNvSpPr>
            <a:spLocks noGrp="1"/>
          </p:cNvSpPr>
          <p:nvPr>
            <p:ph type="body" sz="quarter" idx="11"/>
          </p:nvPr>
        </p:nvSpPr>
        <p:spPr>
          <a:xfrm>
            <a:off x="6055360" y="3716867"/>
            <a:ext cx="2166303" cy="339196"/>
          </a:xfrm>
          <a:prstGeom prst="rect">
            <a:avLst/>
          </a:prstGeom>
        </p:spPr>
        <p:txBody>
          <a:bodyPr vert="horz" lIns="0" tIns="0" rIns="0" bIns="0" anchor="t"/>
          <a:lstStyle>
            <a:lvl1pPr algn="ctr">
              <a:defRPr/>
            </a:lvl1pPr>
          </a:lstStyle>
          <a:p>
            <a:pPr lvl="0"/>
            <a:r>
              <a:rPr lang="en-US"/>
              <a:t>Click to edit Master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457200" y="6350000"/>
            <a:ext cx="7050881" cy="354013"/>
          </a:xfrm>
          <a:prstGeom prst="rect">
            <a:avLst/>
          </a:prstGeom>
          <a:noFill/>
        </p:spPr>
        <p:txBody>
          <a:bodyPr wrap="square" lIns="0" rIns="0" bIns="0">
            <a:prstTxWarp prst="textNoShape">
              <a:avLst/>
            </a:prstTxWarp>
            <a:spAutoFit/>
          </a:bodyPr>
          <a:lstStyle/>
          <a:p>
            <a:pPr algn="r"/>
            <a:r>
              <a:rPr lang="en-US" sz="1000" dirty="0">
                <a:solidFill>
                  <a:srgbClr val="A6A6A6"/>
                </a:solidFill>
                <a:latin typeface="Futura Std Light" pitchFamily="-111" charset="0"/>
                <a:ea typeface="Futura Std Light" pitchFamily="-111" charset="0"/>
                <a:cs typeface="Futura Std Light" pitchFamily="-111" charset="0"/>
              </a:rPr>
              <a:t> ANSTEY HODGE ADVERTISING</a:t>
            </a:r>
            <a:r>
              <a:rPr lang="en-US" sz="1000" baseline="0" dirty="0">
                <a:solidFill>
                  <a:srgbClr val="A6A6A6"/>
                </a:solidFill>
                <a:latin typeface="Futura Std Light" pitchFamily="-111" charset="0"/>
                <a:ea typeface="Futura Std Light" pitchFamily="-111" charset="0"/>
                <a:cs typeface="Futura Std Light" pitchFamily="-111" charset="0"/>
              </a:rPr>
              <a:t> GROUP</a:t>
            </a:r>
            <a:r>
              <a:rPr lang="en-US" sz="1000" dirty="0">
                <a:solidFill>
                  <a:srgbClr val="A6A6A6"/>
                </a:solidFill>
                <a:latin typeface="Futura Std Light" pitchFamily="-111" charset="0"/>
                <a:ea typeface="Futura Std Light" pitchFamily="-111" charset="0"/>
                <a:cs typeface="Futura Std Light" pitchFamily="-111" charset="0"/>
              </a:rPr>
              <a:t>  </a:t>
            </a:r>
            <a:r>
              <a:rPr lang="en-US" sz="1000" dirty="0">
                <a:solidFill>
                  <a:srgbClr val="E68D31"/>
                </a:solidFill>
                <a:latin typeface="Futura Std Light" pitchFamily="-111" charset="0"/>
                <a:ea typeface="Futura Std Light" pitchFamily="-111" charset="0"/>
                <a:cs typeface="Futura Std Light" pitchFamily="-111" charset="0"/>
              </a:rPr>
              <a:t>|</a:t>
            </a:r>
            <a:r>
              <a:rPr lang="en-US" sz="1000" dirty="0">
                <a:latin typeface="Futura Std Light" pitchFamily="-111" charset="0"/>
                <a:ea typeface="Futura Std Light" pitchFamily="-111" charset="0"/>
                <a:cs typeface="Futura Std Light" pitchFamily="-111" charset="0"/>
              </a:rPr>
              <a:t>  </a:t>
            </a:r>
            <a:r>
              <a:rPr lang="en-US" sz="1000" dirty="0">
                <a:solidFill>
                  <a:srgbClr val="A6A6A6"/>
                </a:solidFill>
                <a:latin typeface="Futura Std Light" pitchFamily="-111" charset="0"/>
                <a:ea typeface="Futura Std Light" pitchFamily="-111" charset="0"/>
                <a:cs typeface="Futura Std Light" pitchFamily="-111" charset="0"/>
              </a:rPr>
              <a:t>ANSTEYHODGE.COM</a:t>
            </a:r>
            <a:r>
              <a:rPr lang="en-US" sz="1000" dirty="0">
                <a:latin typeface="Futura Std Light" pitchFamily="-111" charset="0"/>
                <a:ea typeface="Futura Std Light" pitchFamily="-111" charset="0"/>
                <a:cs typeface="Futura Std Light" pitchFamily="-111" charset="0"/>
              </a:rPr>
              <a:t>  </a:t>
            </a:r>
            <a:r>
              <a:rPr lang="en-US" sz="1000" dirty="0">
                <a:solidFill>
                  <a:srgbClr val="E68D31"/>
                </a:solidFill>
                <a:latin typeface="Futura Std Light" pitchFamily="-111" charset="0"/>
                <a:ea typeface="Futura Std Light" pitchFamily="-111" charset="0"/>
                <a:cs typeface="Futura Std Light" pitchFamily="-111" charset="0"/>
              </a:rPr>
              <a:t>|</a:t>
            </a:r>
            <a:r>
              <a:rPr lang="en-US" sz="1000" dirty="0">
                <a:latin typeface="Futura Std Light" pitchFamily="-111" charset="0"/>
                <a:ea typeface="Futura Std Light" pitchFamily="-111" charset="0"/>
                <a:cs typeface="Futura Std Light" pitchFamily="-111" charset="0"/>
              </a:rPr>
              <a:t>  </a:t>
            </a:r>
            <a:fld id="{5C932E95-53EF-7E46-9914-AB9FF810B609}" type="slidenum">
              <a:rPr lang="en-US" sz="1000" smtClean="0">
                <a:solidFill>
                  <a:srgbClr val="A6A6A6"/>
                </a:solidFill>
                <a:latin typeface="Futura Std Light" pitchFamily="-111" charset="0"/>
                <a:ea typeface="Futura Std Light" pitchFamily="-111" charset="0"/>
                <a:cs typeface="Futura Std Light" pitchFamily="-111" charset="0"/>
              </a:rPr>
              <a:pPr algn="r"/>
              <a:t>‹#›</a:t>
            </a:fld>
            <a:endParaRPr lang="en-US" sz="1000" dirty="0">
              <a:solidFill>
                <a:srgbClr val="A6A6A6"/>
              </a:solidFill>
              <a:latin typeface="Futura Std Light" pitchFamily="-111" charset="0"/>
              <a:ea typeface="Futura Std Light" pitchFamily="-111" charset="0"/>
              <a:cs typeface="Futura Std Light" pitchFamily="-111" charset="0"/>
            </a:endParaRPr>
          </a:p>
          <a:p>
            <a:pPr algn="r"/>
            <a:endParaRPr lang="en-US" sz="1000" dirty="0">
              <a:latin typeface="Futura Std Light" pitchFamily="-111" charset="0"/>
              <a:ea typeface="Futura Std Light" pitchFamily="-111" charset="0"/>
              <a:cs typeface="Futura Std Light" pitchFamily="-111" charset="0"/>
            </a:endParaRPr>
          </a:p>
        </p:txBody>
      </p:sp>
      <p:pic>
        <p:nvPicPr>
          <p:cNvPr id="4" name="Picture 3">
            <a:extLst>
              <a:ext uri="{FF2B5EF4-FFF2-40B4-BE49-F238E27FC236}">
                <a16:creationId xmlns:a16="http://schemas.microsoft.com/office/drawing/2014/main" id="{9737BB99-ADFE-F848-B9BF-163C354E9610}"/>
              </a:ext>
            </a:extLst>
          </p:cNvPr>
          <p:cNvPicPr>
            <a:picLocks noChangeAspect="1"/>
          </p:cNvPicPr>
          <p:nvPr userDrawn="1"/>
        </p:nvPicPr>
        <p:blipFill rotWithShape="1">
          <a:blip r:embed="rId4"/>
          <a:srcRect l="10703" t="19079" r="10000" b="16283"/>
          <a:stretch/>
        </p:blipFill>
        <p:spPr>
          <a:xfrm>
            <a:off x="7801006" y="6306694"/>
            <a:ext cx="907255" cy="35128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1" r:id="rId2"/>
  </p:sldLayoutIdLst>
  <p:txStyles>
    <p:titleStyle>
      <a:lvl1pPr algn="ctr" defTabSz="457200" rtl="0" fontAlgn="base">
        <a:spcBef>
          <a:spcPct val="0"/>
        </a:spcBef>
        <a:spcAft>
          <a:spcPct val="0"/>
        </a:spcAft>
        <a:defRPr sz="3600" kern="1200" cap="all">
          <a:solidFill>
            <a:schemeClr val="accent1"/>
          </a:solidFill>
          <a:latin typeface="Futura Std Light"/>
          <a:ea typeface="ＭＳ Ｐゴシック" pitchFamily="-111" charset="-128"/>
          <a:cs typeface="Futura Std Light"/>
        </a:defRPr>
      </a:lvl1pPr>
      <a:lvl2pPr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2pPr>
      <a:lvl3pPr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3pPr>
      <a:lvl4pPr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4pPr>
      <a:lvl5pPr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5pPr>
      <a:lvl6pPr marL="457200"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6pPr>
      <a:lvl7pPr marL="914400"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7pPr>
      <a:lvl8pPr marL="1371600"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8pPr>
      <a:lvl9pPr marL="1828800" algn="ctr" defTabSz="457200" rtl="0" fontAlgn="base">
        <a:spcBef>
          <a:spcPct val="0"/>
        </a:spcBef>
        <a:spcAft>
          <a:spcPct val="0"/>
        </a:spcAft>
        <a:defRPr sz="3600">
          <a:solidFill>
            <a:schemeClr val="accent1"/>
          </a:solidFill>
          <a:latin typeface="Futura Std Light" pitchFamily="-111" charset="0"/>
          <a:ea typeface="ＭＳ Ｐゴシック" pitchFamily="-111" charset="-128"/>
        </a:defRPr>
      </a:lvl9pPr>
    </p:titleStyle>
    <p:bodyStyle>
      <a:lvl1pPr marL="342900" indent="-342900" algn="l" defTabSz="457200" rtl="0" fontAlgn="base">
        <a:spcBef>
          <a:spcPct val="20000"/>
        </a:spcBef>
        <a:spcAft>
          <a:spcPct val="0"/>
        </a:spcAft>
        <a:buClr>
          <a:schemeClr val="accent2"/>
        </a:buClr>
        <a:buFont typeface="Arial" pitchFamily="-111" charset="0"/>
        <a:buChar char="•"/>
        <a:defRPr sz="2800" kern="1200">
          <a:solidFill>
            <a:schemeClr val="bg1">
              <a:lumMod val="50000"/>
            </a:schemeClr>
          </a:solidFill>
          <a:latin typeface="Futura Std Light"/>
          <a:ea typeface="ＭＳ Ｐゴシック" pitchFamily="-111" charset="-128"/>
          <a:cs typeface="Futura Std Light"/>
        </a:defRPr>
      </a:lvl1pPr>
      <a:lvl2pPr marL="742950" indent="-285750" algn="l" defTabSz="457200" rtl="0" fontAlgn="base">
        <a:spcBef>
          <a:spcPct val="20000"/>
        </a:spcBef>
        <a:spcAft>
          <a:spcPct val="0"/>
        </a:spcAft>
        <a:buClr>
          <a:schemeClr val="accent2"/>
        </a:buClr>
        <a:buFont typeface="Arial" pitchFamily="-111" charset="0"/>
        <a:buChar char="–"/>
        <a:defRPr sz="2400" kern="1200">
          <a:solidFill>
            <a:srgbClr val="7F7F7F"/>
          </a:solidFill>
          <a:latin typeface="Futura Std Light"/>
          <a:ea typeface="ＭＳ Ｐゴシック" pitchFamily="-111" charset="-128"/>
          <a:cs typeface="Futura Std Light"/>
        </a:defRPr>
      </a:lvl2pPr>
      <a:lvl3pPr marL="1143000" indent="-228600" algn="l" defTabSz="457200" rtl="0" fontAlgn="base">
        <a:spcBef>
          <a:spcPct val="20000"/>
        </a:spcBef>
        <a:spcAft>
          <a:spcPct val="0"/>
        </a:spcAft>
        <a:buClr>
          <a:schemeClr val="accent2"/>
        </a:buClr>
        <a:buFont typeface="Arial" pitchFamily="-111" charset="0"/>
        <a:buChar char="•"/>
        <a:defRPr sz="2000" kern="1200">
          <a:solidFill>
            <a:srgbClr val="7F7F7F"/>
          </a:solidFill>
          <a:latin typeface="Futura Std Light"/>
          <a:ea typeface="ＭＳ Ｐゴシック" pitchFamily="-111" charset="-128"/>
          <a:cs typeface="Futura Std Light"/>
        </a:defRPr>
      </a:lvl3pPr>
      <a:lvl4pPr marL="1600200" indent="-228600" algn="l" defTabSz="457200" rtl="0" fontAlgn="base">
        <a:spcBef>
          <a:spcPct val="20000"/>
        </a:spcBef>
        <a:spcAft>
          <a:spcPct val="0"/>
        </a:spcAft>
        <a:buClr>
          <a:schemeClr val="accent2"/>
        </a:buClr>
        <a:buFont typeface="Arial" pitchFamily="-111" charset="0"/>
        <a:buChar char="–"/>
        <a:defRPr kern="1200">
          <a:solidFill>
            <a:srgbClr val="7F7F7F"/>
          </a:solidFill>
          <a:latin typeface="Futura Std Light"/>
          <a:ea typeface="ＭＳ Ｐゴシック" pitchFamily="-111" charset="-128"/>
          <a:cs typeface="Futura Std Light"/>
        </a:defRPr>
      </a:lvl4pPr>
      <a:lvl5pPr marL="2057400" indent="-228600" algn="l" defTabSz="457200" rtl="0" fontAlgn="base">
        <a:spcBef>
          <a:spcPct val="20000"/>
        </a:spcBef>
        <a:spcAft>
          <a:spcPct val="0"/>
        </a:spcAft>
        <a:buClr>
          <a:schemeClr val="accent2"/>
        </a:buClr>
        <a:buFont typeface="Arial" pitchFamily="-111" charset="0"/>
        <a:buChar char="»"/>
        <a:defRPr sz="1600" kern="1200">
          <a:solidFill>
            <a:srgbClr val="7F7F7F"/>
          </a:solidFill>
          <a:latin typeface="Futura Std Light"/>
          <a:ea typeface="ＭＳ Ｐゴシック" pitchFamily="-111" charset="-128"/>
          <a:cs typeface="Futura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922338" y="2132013"/>
            <a:ext cx="7299325"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22338" y="3600450"/>
            <a:ext cx="7299325"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100"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1166813" y="2408238"/>
            <a:ext cx="952500" cy="952500"/>
          </a:xfrm>
          <a:prstGeom prst="rect">
            <a:avLst/>
          </a:prstGeom>
          <a:noFill/>
          <a:ln w="9525">
            <a:noFill/>
            <a:miter lim="800000"/>
            <a:headEnd/>
            <a:tailEnd/>
          </a:ln>
        </p:spPr>
      </p:pic>
      <p:cxnSp>
        <p:nvCxnSpPr>
          <p:cNvPr id="12" name="Straight Connector 11"/>
          <p:cNvCxnSpPr/>
          <p:nvPr userDrawn="1"/>
        </p:nvCxnSpPr>
        <p:spPr>
          <a:xfrm rot="5400000">
            <a:off x="1900237" y="2859088"/>
            <a:ext cx="1046163"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22338" y="4099560"/>
            <a:ext cx="7299325"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103"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922338" y="3778819"/>
            <a:ext cx="4482782" cy="171316"/>
          </a:xfrm>
          <a:prstGeom prst="rect">
            <a:avLst/>
          </a:prstGeom>
          <a:noFill/>
          <a:ln w="9525">
            <a:noFill/>
            <a:miter lim="800000"/>
            <a:headEnd/>
            <a:tailEnd/>
          </a:ln>
        </p:spPr>
      </p:pic>
      <p:cxnSp>
        <p:nvCxnSpPr>
          <p:cNvPr id="15" name="Straight Connector 14"/>
          <p:cNvCxnSpPr/>
          <p:nvPr userDrawn="1"/>
        </p:nvCxnSpPr>
        <p:spPr>
          <a:xfrm rot="5400000">
            <a:off x="5597049" y="3869849"/>
            <a:ext cx="23495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fontAlgn="base">
        <a:spcBef>
          <a:spcPct val="0"/>
        </a:spcBef>
        <a:spcAft>
          <a:spcPct val="0"/>
        </a:spcAft>
        <a:defRPr sz="2400" kern="1200" cap="all">
          <a:solidFill>
            <a:srgbClr val="FFFFFF"/>
          </a:solidFill>
          <a:latin typeface="Futura Std Light"/>
          <a:ea typeface="ＭＳ Ｐゴシック" pitchFamily="-111" charset="-128"/>
          <a:cs typeface="Futura Std Light"/>
        </a:defRPr>
      </a:lvl1pPr>
      <a:lvl2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2pPr>
      <a:lvl3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3pPr>
      <a:lvl4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4pPr>
      <a:lvl5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5pPr>
      <a:lvl6pPr marL="4572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6pPr>
      <a:lvl7pPr marL="9144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7pPr>
      <a:lvl8pPr marL="13716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8pPr>
      <a:lvl9pPr marL="18288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9pPr>
    </p:titleStyle>
    <p:bodyStyle>
      <a:lvl1pPr marL="342900" indent="-342900" algn="ctr" defTabSz="457200" rtl="0" fontAlgn="base">
        <a:spcBef>
          <a:spcPct val="20000"/>
        </a:spcBef>
        <a:spcAft>
          <a:spcPct val="0"/>
        </a:spcAft>
        <a:defRPr sz="1400" kern="1200" cap="all">
          <a:solidFill>
            <a:schemeClr val="bg1"/>
          </a:solidFill>
          <a:latin typeface="Futura Std Light"/>
          <a:ea typeface="ＭＳ Ｐゴシック" pitchFamily="-111" charset="-128"/>
          <a:cs typeface="Futura Std Light"/>
        </a:defRPr>
      </a:lvl1pPr>
      <a:lvl2pPr marL="742950" indent="-285750" algn="l" defTabSz="457200" rtl="0" fontAlgn="base">
        <a:spcBef>
          <a:spcPct val="20000"/>
        </a:spcBef>
        <a:spcAft>
          <a:spcPct val="0"/>
        </a:spcAft>
        <a:buFont typeface="Arial" pitchFamily="-111" charset="0"/>
        <a:buChar char="–"/>
        <a:defRPr sz="1400" kern="1200" cap="all">
          <a:solidFill>
            <a:schemeClr val="bg1"/>
          </a:solidFill>
          <a:latin typeface="Futura Std Light"/>
          <a:ea typeface="ＭＳ Ｐゴシック" pitchFamily="-111" charset="-128"/>
          <a:cs typeface="Futura Std Light"/>
        </a:defRPr>
      </a:lvl2pPr>
      <a:lvl3pPr marL="1143000" indent="-228600" algn="l" defTabSz="457200" rtl="0" fontAlgn="base">
        <a:spcBef>
          <a:spcPct val="20000"/>
        </a:spcBef>
        <a:spcAft>
          <a:spcPct val="0"/>
        </a:spcAft>
        <a:buFont typeface="Arial" pitchFamily="-111" charset="0"/>
        <a:buChar char="•"/>
        <a:defRPr sz="1400" kern="1200" cap="all">
          <a:solidFill>
            <a:schemeClr val="bg1"/>
          </a:solidFill>
          <a:latin typeface="Futura Std Light"/>
          <a:ea typeface="ＭＳ Ｐゴシック" pitchFamily="-111" charset="-128"/>
          <a:cs typeface="Futura Std Light"/>
        </a:defRPr>
      </a:lvl3pPr>
      <a:lvl4pPr marL="1600200" indent="-228600" algn="l" defTabSz="457200" rtl="0" fontAlgn="base">
        <a:spcBef>
          <a:spcPct val="20000"/>
        </a:spcBef>
        <a:spcAft>
          <a:spcPct val="0"/>
        </a:spcAft>
        <a:buFont typeface="Arial" pitchFamily="-111" charset="0"/>
        <a:buChar char="–"/>
        <a:defRPr sz="1400" kern="1200" cap="all">
          <a:solidFill>
            <a:schemeClr val="bg1"/>
          </a:solidFill>
          <a:latin typeface="Futura Std Light"/>
          <a:ea typeface="ＭＳ Ｐゴシック" pitchFamily="-111" charset="-128"/>
          <a:cs typeface="Futura Std Light"/>
        </a:defRPr>
      </a:lvl4pPr>
      <a:lvl5pPr marL="2057400" indent="-228600" algn="l" defTabSz="457200" rtl="0" fontAlgn="base">
        <a:spcBef>
          <a:spcPct val="20000"/>
        </a:spcBef>
        <a:spcAft>
          <a:spcPct val="0"/>
        </a:spcAft>
        <a:buFont typeface="Arial" pitchFamily="-111" charset="0"/>
        <a:buChar char="»"/>
        <a:defRPr sz="1400" kern="1200" cap="all">
          <a:solidFill>
            <a:schemeClr val="bg1"/>
          </a:solidFill>
          <a:latin typeface="Futura Std Light"/>
          <a:ea typeface="ＭＳ Ｐゴシック" pitchFamily="-111" charset="-128"/>
          <a:cs typeface="Futura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help/1111566045566400/?helpref=hc_fna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help.instagram.com/264154560391256"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inkedin.com/help/linkedin/ask/TS-RDMLP?lang=en"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inkedin.com/help/linkedin/answer/2842/deceased-linkedin-member?lang=en"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elp.pinterest.com/en/contact"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upport.snapchat.com/en-US/i-need-help?start=564075838832640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tiktok.com/legal/terms-of-use?lang=en" TargetMode="External"/><Relationship Id="rId2" Type="http://schemas.openxmlformats.org/officeDocument/2006/relationships/hyperlink" Target="https://www.tiktok.com/legal/report/feedback"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help.twitter.com/en/rules-and-policies/contact-twitter-about-a-deceased-family-members-account" TargetMode="External"/><Relationship Id="rId2" Type="http://schemas.openxmlformats.org/officeDocument/2006/relationships/hyperlink" Target="https://help.twitter.com/en/forms/account-access/deactivate-or-close-account/deactivate-account-for-deceased"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ＭＳ Ｐゴシック"/>
              </a:rPr>
              <a:t>Social Media:  What Happens when someone passes away?</a:t>
            </a:r>
            <a:endParaRPr lang="x-none">
              <a:solidFill>
                <a:schemeClr val="bg1"/>
              </a:solidFill>
            </a:endParaRPr>
          </a:p>
        </p:txBody>
      </p:sp>
      <p:sp>
        <p:nvSpPr>
          <p:cNvPr id="4" name="Text Placeholder 3"/>
          <p:cNvSpPr>
            <a:spLocks noGrp="1"/>
          </p:cNvSpPr>
          <p:nvPr>
            <p:ph type="body" sz="quarter" idx="4294967295"/>
          </p:nvPr>
        </p:nvSpPr>
        <p:spPr>
          <a:xfrm>
            <a:off x="5720080" y="3706706"/>
            <a:ext cx="2521372" cy="339197"/>
          </a:xfrm>
          <a:prstGeom prst="rect">
            <a:avLst/>
          </a:prstGeom>
        </p:spPr>
        <p:txBody>
          <a:bodyPr lIns="91440" tIns="45720" rIns="91440" bIns="45720" anchor="t"/>
          <a:lstStyle/>
          <a:p>
            <a:r>
              <a:rPr lang="en-US" sz="1600" dirty="0">
                <a:ea typeface="ＭＳ Ｐゴシック"/>
              </a:rPr>
              <a:t>March 1, 2022</a:t>
            </a:r>
          </a:p>
        </p:txBody>
      </p:sp>
      <p:sp>
        <p:nvSpPr>
          <p:cNvPr id="6" name="Text Placeholder 2"/>
          <p:cNvSpPr txBox="1">
            <a:spLocks/>
          </p:cNvSpPr>
          <p:nvPr/>
        </p:nvSpPr>
        <p:spPr>
          <a:xfrm>
            <a:off x="922338" y="4156075"/>
            <a:ext cx="7299325" cy="200025"/>
          </a:xfrm>
          <a:prstGeom prst="rect">
            <a:avLst/>
          </a:prstGeom>
        </p:spPr>
        <p:txBody>
          <a:bodyPr lIns="0" tIns="0" rIns="0" bIns="0"/>
          <a:lstStyle/>
          <a:p>
            <a:pPr marL="342900" indent="-342900" algn="ctr" fontAlgn="auto">
              <a:spcBef>
                <a:spcPct val="20000"/>
              </a:spcBef>
              <a:spcAft>
                <a:spcPts val="0"/>
              </a:spcAft>
              <a:defRPr/>
            </a:pPr>
            <a:endParaRPr lang="en-US" sz="1400" cap="all" dirty="0">
              <a:solidFill>
                <a:schemeClr val="bg1"/>
              </a:solidFill>
              <a:latin typeface="Futura Std Light"/>
              <a:ea typeface="+mn-ea"/>
              <a:cs typeface="Futura Std Light"/>
            </a:endParaRPr>
          </a:p>
          <a:p>
            <a:pPr marL="342900" indent="-342900" algn="ctr" fontAlgn="auto">
              <a:spcBef>
                <a:spcPct val="20000"/>
              </a:spcBef>
              <a:spcAft>
                <a:spcPts val="0"/>
              </a:spcAft>
              <a:defRPr/>
            </a:pPr>
            <a:endParaRPr lang="en-US" sz="1400" cap="all" dirty="0">
              <a:solidFill>
                <a:schemeClr val="bg1"/>
              </a:solidFill>
              <a:latin typeface="Futura Std Light"/>
              <a:ea typeface="+mn-ea"/>
              <a:cs typeface="Futura Std Light"/>
            </a:endParaRPr>
          </a:p>
        </p:txBody>
      </p:sp>
      <p:sp>
        <p:nvSpPr>
          <p:cNvPr id="5" name="Title 1"/>
          <p:cNvSpPr txBox="1">
            <a:spLocks/>
          </p:cNvSpPr>
          <p:nvPr/>
        </p:nvSpPr>
        <p:spPr>
          <a:xfrm>
            <a:off x="2767127" y="2133600"/>
            <a:ext cx="5474325" cy="1466849"/>
          </a:xfrm>
          <a:prstGeom prst="rect">
            <a:avLst/>
          </a:prstGeom>
        </p:spPr>
        <p:txBody>
          <a:bodyPr vert="horz" lIns="91440" tIns="0" rIns="0" bIns="0" rtlCol="0" anchor="ctr">
            <a:normAutofit/>
          </a:bodyPr>
          <a:lstStyle>
            <a:lvl1pPr algn="ctr" defTabSz="457200" rtl="0" fontAlgn="base">
              <a:spcBef>
                <a:spcPct val="0"/>
              </a:spcBef>
              <a:spcAft>
                <a:spcPct val="0"/>
              </a:spcAft>
              <a:defRPr sz="2400" kern="1200" cap="all">
                <a:solidFill>
                  <a:srgbClr val="FFFFFF"/>
                </a:solidFill>
                <a:latin typeface="Futura Std Light"/>
                <a:ea typeface="ＭＳ Ｐゴシック" pitchFamily="-111" charset="-128"/>
                <a:cs typeface="Futura Std Light"/>
              </a:defRPr>
            </a:lvl1pPr>
            <a:lvl2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2pPr>
            <a:lvl3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3pPr>
            <a:lvl4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4pPr>
            <a:lvl5pPr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5pPr>
            <a:lvl6pPr marL="4572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6pPr>
            <a:lvl7pPr marL="9144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7pPr>
            <a:lvl8pPr marL="13716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8pPr>
            <a:lvl9pPr marL="1828800" algn="ctr" defTabSz="457200" rtl="0" fontAlgn="base">
              <a:spcBef>
                <a:spcPct val="0"/>
              </a:spcBef>
              <a:spcAft>
                <a:spcPct val="0"/>
              </a:spcAft>
              <a:defRPr sz="2400">
                <a:solidFill>
                  <a:srgbClr val="FFFFFF"/>
                </a:solidFill>
                <a:latin typeface="Futura Std Light" pitchFamily="-111" charset="0"/>
                <a:ea typeface="ＭＳ Ｐゴシック" pitchFamily="-111" charset="-128"/>
              </a:defRPr>
            </a:lvl9p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Facebook</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marL="0" indent="0">
              <a:buNone/>
            </a:pPr>
            <a:r>
              <a:rPr lang="en-US" sz="2100" b="1" dirty="0">
                <a:ea typeface="ＭＳ Ｐゴシック"/>
              </a:rPr>
              <a:t>Legacy Contact</a:t>
            </a:r>
          </a:p>
          <a:p>
            <a:pPr>
              <a:buFont typeface="Arial" panose="020B0604020202020204" pitchFamily="34" charset="0"/>
              <a:buChar char="•"/>
            </a:pPr>
            <a:r>
              <a:rPr lang="en-US" sz="2100" dirty="0">
                <a:ea typeface="ＭＳ Ｐゴシック"/>
              </a:rPr>
              <a:t>To select a legacy contact, go to “Settings” under “Settings &amp; Privacy” in your Facebook account. Then select “Memorialization Settings” and choose the friend you wish to be your legacy contact. The legacy contact you've selected will be informed, and if your account is memorialized, they will be notified.</a:t>
            </a:r>
            <a:endParaRPr lang="en-US"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387146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Facebook</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marL="0" indent="0">
              <a:buNone/>
            </a:pPr>
            <a:r>
              <a:rPr lang="en-US" sz="2100" b="1" dirty="0">
                <a:ea typeface="ＭＳ Ｐゴシック"/>
              </a:rPr>
              <a:t>Remove Account Completely</a:t>
            </a:r>
          </a:p>
          <a:p>
            <a:pPr>
              <a:buFont typeface="Arial" panose="020B0604020202020204" pitchFamily="34" charset="0"/>
              <a:buChar char="•"/>
            </a:pPr>
            <a:r>
              <a:rPr lang="en-US" sz="2100" dirty="0">
                <a:ea typeface="ＭＳ Ｐゴシック"/>
              </a:rPr>
              <a:t>You can have your loved one's account completely removed from Facebook.</a:t>
            </a:r>
            <a:endParaRPr lang="en-US" sz="2100" dirty="0"/>
          </a:p>
          <a:p>
            <a:pPr>
              <a:buFont typeface="Arial" panose="020B0604020202020204" pitchFamily="34" charset="0"/>
              <a:buChar char="•"/>
            </a:pPr>
            <a:r>
              <a:rPr lang="en-US" sz="2100" dirty="0">
                <a:ea typeface="ＭＳ Ｐゴシック"/>
              </a:rPr>
              <a:t>Items you will need</a:t>
            </a:r>
          </a:p>
          <a:p>
            <a:pPr lvl="1"/>
            <a:r>
              <a:rPr lang="en-US" sz="1700" dirty="0">
                <a:ea typeface="ＭＳ Ｐゴシック"/>
              </a:rPr>
              <a:t>Death Certificate</a:t>
            </a:r>
          </a:p>
          <a:p>
            <a:pPr lvl="1"/>
            <a:r>
              <a:rPr lang="en-US" sz="1700" dirty="0">
                <a:ea typeface="ＭＳ Ｐゴシック"/>
              </a:rPr>
              <a:t>Copy of Obituary or Memorial Card</a:t>
            </a:r>
          </a:p>
          <a:p>
            <a:pPr lvl="1"/>
            <a:r>
              <a:rPr lang="en-US" sz="1700" dirty="0">
                <a:ea typeface="ＭＳ Ｐゴシック"/>
              </a:rPr>
              <a:t>Proof of Authority, such as Power of Attorney, Last Will and Testament, etc.</a:t>
            </a:r>
          </a:p>
          <a:p>
            <a:pPr>
              <a:buFont typeface="Arial" panose="020B0604020202020204" pitchFamily="34" charset="0"/>
              <a:buChar char="•"/>
            </a:pPr>
            <a:r>
              <a:rPr lang="en-US" sz="2100" dirty="0">
                <a:ea typeface="ＭＳ Ｐゴシック"/>
              </a:rPr>
              <a:t> For more information on Facebook’s policies, click </a:t>
            </a:r>
            <a:r>
              <a:rPr lang="en-US" sz="2100" b="1" dirty="0">
                <a:ea typeface="ＭＳ Ｐゴシック"/>
                <a:hlinkClick r:id="rId2"/>
              </a:rPr>
              <a:t>here</a:t>
            </a:r>
            <a:r>
              <a:rPr lang="en-US" sz="2100" dirty="0">
                <a:ea typeface="ＭＳ Ｐゴシック"/>
              </a:rPr>
              <a:t>. </a:t>
            </a: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97166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Facebook</a:t>
            </a:r>
          </a:p>
        </p:txBody>
      </p:sp>
      <p:pic>
        <p:nvPicPr>
          <p:cNvPr id="6" name="Picture 6" descr="Graphical user interface, text, application, email&#10;&#10;Description automatically generated">
            <a:extLst>
              <a:ext uri="{FF2B5EF4-FFF2-40B4-BE49-F238E27FC236}">
                <a16:creationId xmlns:a16="http://schemas.microsoft.com/office/drawing/2014/main" id="{8CAEB334-3788-413C-B1C4-44470755108A}"/>
              </a:ext>
            </a:extLst>
          </p:cNvPr>
          <p:cNvPicPr>
            <a:picLocks noGrp="1" noChangeAspect="1"/>
          </p:cNvPicPr>
          <p:nvPr>
            <p:ph idx="1"/>
          </p:nvPr>
        </p:nvPicPr>
        <p:blipFill>
          <a:blip r:embed="rId2"/>
          <a:stretch>
            <a:fillRect/>
          </a:stretch>
        </p:blipFill>
        <p:spPr>
          <a:xfrm>
            <a:off x="394283" y="1147064"/>
            <a:ext cx="8523214" cy="4748431"/>
          </a:xfrm>
        </p:spPr>
      </p:pic>
      <p:sp>
        <p:nvSpPr>
          <p:cNvPr id="7" name="Arrow: Left 6">
            <a:extLst>
              <a:ext uri="{FF2B5EF4-FFF2-40B4-BE49-F238E27FC236}">
                <a16:creationId xmlns:a16="http://schemas.microsoft.com/office/drawing/2014/main" id="{9466608D-5A52-430E-ABB1-186FDD0C1DEA}"/>
              </a:ext>
            </a:extLst>
          </p:cNvPr>
          <p:cNvSpPr/>
          <p:nvPr/>
        </p:nvSpPr>
        <p:spPr>
          <a:xfrm rot="19380000">
            <a:off x="2090411" y="711932"/>
            <a:ext cx="2299674" cy="862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942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Instagram</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11741" y="211321"/>
            <a:ext cx="5656082" cy="3833769"/>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Like its parent company, Facebook, Instagram offers a memorialization option. To memorialize someone’s account, you must provide Instagram with proof of death in the form of a link to an obituary or news article.</a:t>
            </a:r>
          </a:p>
          <a:p>
            <a:pPr>
              <a:buFont typeface="Arial" panose="020B0604020202020204" pitchFamily="34" charset="0"/>
              <a:buChar char="•"/>
            </a:pPr>
            <a:endParaRPr lang="en-US" sz="2100" dirty="0">
              <a:ea typeface="ＭＳ Ｐゴシック"/>
            </a:endParaRPr>
          </a:p>
          <a:p>
            <a:pPr>
              <a:buFont typeface="Arial" panose="020B0604020202020204" pitchFamily="34" charset="0"/>
              <a:buChar char="•"/>
            </a:pPr>
            <a:r>
              <a:rPr lang="en-US" sz="2100" dirty="0">
                <a:ea typeface="ＭＳ Ｐゴシック"/>
              </a:rPr>
              <a:t>By memorializing the profile, it becomes frozen in time, with all photos, videos, and comments visible to the audience they were originally shared with. Privacy settings cannot be changed when an account is memorialized. </a:t>
            </a: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3" name="Picture 5">
            <a:extLst>
              <a:ext uri="{FF2B5EF4-FFF2-40B4-BE49-F238E27FC236}">
                <a16:creationId xmlns:a16="http://schemas.microsoft.com/office/drawing/2014/main" id="{D6CA660E-D16C-4D8E-881B-6DE61B2DD1E5}"/>
              </a:ext>
            </a:extLst>
          </p:cNvPr>
          <p:cNvPicPr>
            <a:picLocks noChangeAspect="1"/>
          </p:cNvPicPr>
          <p:nvPr/>
        </p:nvPicPr>
        <p:blipFill>
          <a:blip r:embed="rId2"/>
          <a:stretch>
            <a:fillRect/>
          </a:stretch>
        </p:blipFill>
        <p:spPr>
          <a:xfrm>
            <a:off x="6325300" y="5027365"/>
            <a:ext cx="2124513" cy="1186518"/>
          </a:xfrm>
          <a:prstGeom prst="rect">
            <a:avLst/>
          </a:prstGeom>
        </p:spPr>
      </p:pic>
    </p:spTree>
    <p:extLst>
      <p:ext uri="{BB962C8B-B14F-4D97-AF65-F5344CB8AC3E}">
        <p14:creationId xmlns:p14="http://schemas.microsoft.com/office/powerpoint/2010/main" val="203332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Instagram</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The word “Remembering” will be shown next to the person’s name on their profile, and the account will no longer appear in Instagram’s Explore section. Instagram tries to “prevent references to memorialized accounts from appearing on Instagram in ways that may be upsetting to the person’s friends and family.”</a:t>
            </a:r>
            <a:endParaRPr lang="en-US"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8FD115A1-76B1-4C75-9C87-1A3AF05BDB74}"/>
              </a:ext>
            </a:extLst>
          </p:cNvPr>
          <p:cNvPicPr>
            <a:picLocks noChangeAspect="1"/>
          </p:cNvPicPr>
          <p:nvPr/>
        </p:nvPicPr>
        <p:blipFill>
          <a:blip r:embed="rId2"/>
          <a:stretch>
            <a:fillRect/>
          </a:stretch>
        </p:blipFill>
        <p:spPr>
          <a:xfrm>
            <a:off x="4720905" y="3738261"/>
            <a:ext cx="3728905" cy="2506378"/>
          </a:xfrm>
          <a:prstGeom prst="rect">
            <a:avLst/>
          </a:prstGeom>
        </p:spPr>
      </p:pic>
    </p:spTree>
    <p:extLst>
      <p:ext uri="{BB962C8B-B14F-4D97-AF65-F5344CB8AC3E}">
        <p14:creationId xmlns:p14="http://schemas.microsoft.com/office/powerpoint/2010/main" val="336052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Instagram</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To delete the Instagram account of a deceased individual, official documentation is required from a verified immediate family member. When submitting a removal request to Instagram, be prepared to provide the deceased’s birth certificate, the deceased’s death certificate, or a power of attorney showing you are the executor of the deceased’s estate.</a:t>
            </a:r>
          </a:p>
          <a:p>
            <a:pPr>
              <a:buFont typeface="Arial" panose="020B0604020202020204" pitchFamily="34" charset="0"/>
              <a:buChar char="•"/>
            </a:pPr>
            <a:r>
              <a:rPr lang="en-US" sz="2100" dirty="0">
                <a:ea typeface="ＭＳ Ｐゴシック"/>
              </a:rPr>
              <a:t>For more information on Instagram’s policies, click </a:t>
            </a:r>
            <a:r>
              <a:rPr lang="en-US" sz="2100" b="1" dirty="0">
                <a:ea typeface="ＭＳ Ｐゴシック"/>
                <a:hlinkClick r:id="rId2"/>
              </a:rPr>
              <a:t>here</a:t>
            </a:r>
            <a:r>
              <a:rPr lang="en-US" sz="2100" dirty="0">
                <a:ea typeface="ＭＳ Ｐゴシック"/>
              </a:rPr>
              <a:t>.</a:t>
            </a:r>
            <a:endParaRPr lang="en-US"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145926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linkedin</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LinkedIn provides a </a:t>
            </a:r>
            <a:r>
              <a:rPr lang="en-US" sz="2100" dirty="0">
                <a:ea typeface="ＭＳ Ｐゴシック"/>
                <a:hlinkClick r:id="rId2"/>
              </a:rPr>
              <a:t>form</a:t>
            </a:r>
            <a:r>
              <a:rPr lang="en-US" sz="2100" dirty="0">
                <a:ea typeface="ＭＳ Ｐゴシック"/>
              </a:rPr>
              <a:t> where individuals can report that a LinkedIn member is deceased, which then hides the account. It requires that you input the deceased’s name, the URL of their LinkedIn profile, your relationship to the deceased, the deceased’s email address (associated with their LinkedIn profile), the date of their passing, a link to their obituary, and any other information that may help make the case for closing the account.</a:t>
            </a: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3" name="Picture 5" descr="A picture containing text, person, indoor, hand&#10;&#10;Description automatically generated">
            <a:extLst>
              <a:ext uri="{FF2B5EF4-FFF2-40B4-BE49-F238E27FC236}">
                <a16:creationId xmlns:a16="http://schemas.microsoft.com/office/drawing/2014/main" id="{12221CAE-003E-44DB-84CE-7A563EAFFA41}"/>
              </a:ext>
            </a:extLst>
          </p:cNvPr>
          <p:cNvPicPr>
            <a:picLocks noChangeAspect="1"/>
          </p:cNvPicPr>
          <p:nvPr/>
        </p:nvPicPr>
        <p:blipFill>
          <a:blip r:embed="rId3"/>
          <a:stretch>
            <a:fillRect/>
          </a:stretch>
        </p:blipFill>
        <p:spPr>
          <a:xfrm>
            <a:off x="6010712" y="4901530"/>
            <a:ext cx="2271319" cy="1280894"/>
          </a:xfrm>
          <a:prstGeom prst="rect">
            <a:avLst/>
          </a:prstGeom>
        </p:spPr>
      </p:pic>
    </p:spTree>
    <p:extLst>
      <p:ext uri="{BB962C8B-B14F-4D97-AF65-F5344CB8AC3E}">
        <p14:creationId xmlns:p14="http://schemas.microsoft.com/office/powerpoint/2010/main" val="11351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CACC142D-503F-4610-A94E-FE17877589BE}"/>
              </a:ext>
            </a:extLst>
          </p:cNvPr>
          <p:cNvPicPr>
            <a:picLocks noChangeAspect="1"/>
          </p:cNvPicPr>
          <p:nvPr/>
        </p:nvPicPr>
        <p:blipFill>
          <a:blip r:embed="rId2"/>
          <a:stretch>
            <a:fillRect/>
          </a:stretch>
        </p:blipFill>
        <p:spPr>
          <a:xfrm>
            <a:off x="348143" y="822383"/>
            <a:ext cx="8447713" cy="4772811"/>
          </a:xfrm>
          <a:prstGeom prst="rect">
            <a:avLst/>
          </a:prstGeom>
        </p:spPr>
      </p:pic>
      <p:sp>
        <p:nvSpPr>
          <p:cNvPr id="4" name="Arrow: Left 3">
            <a:extLst>
              <a:ext uri="{FF2B5EF4-FFF2-40B4-BE49-F238E27FC236}">
                <a16:creationId xmlns:a16="http://schemas.microsoft.com/office/drawing/2014/main" id="{024F9623-AEC6-4890-B497-C18195F9BF79}"/>
              </a:ext>
            </a:extLst>
          </p:cNvPr>
          <p:cNvSpPr/>
          <p:nvPr/>
        </p:nvSpPr>
        <p:spPr>
          <a:xfrm rot="19380000">
            <a:off x="3422163" y="1278189"/>
            <a:ext cx="2299674" cy="862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86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linkedin</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To close or memorialize a LinkedIn account, you will need to submit a copy of the deceased’s death certificate and a legal document showing that you have the authority to act on the deceased’s estate (e.g., Letters of Administration, Letters of Testamentary, or Letters of Representation). Closed accounts are permanently removed from LinkedIn, while memorialized accounts are marked as such. No further login access will be granted to the account.</a:t>
            </a:r>
            <a:endParaRPr lang="en-US" sz="2100" dirty="0"/>
          </a:p>
          <a:p>
            <a:pPr>
              <a:buFont typeface="Arial" panose="020B0604020202020204" pitchFamily="34" charset="0"/>
              <a:buChar char="•"/>
            </a:pPr>
            <a:r>
              <a:rPr lang="en-US" sz="2100" dirty="0">
                <a:ea typeface="ＭＳ Ｐゴシック"/>
              </a:rPr>
              <a:t>For more information on LinkedIn’s policies, click </a:t>
            </a:r>
            <a:r>
              <a:rPr lang="en-US" sz="2100" b="1" dirty="0">
                <a:ea typeface="ＭＳ Ｐゴシック"/>
                <a:hlinkClick r:id="rId2"/>
              </a:rPr>
              <a:t>here</a:t>
            </a:r>
            <a:r>
              <a:rPr lang="en-US" sz="2100" dirty="0">
                <a:ea typeface="ＭＳ Ｐゴシック"/>
              </a:rPr>
              <a:t>.</a:t>
            </a:r>
            <a:endParaRPr lang="en-US"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143320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A598F0AF-6151-491D-B976-C65D695EED09}"/>
              </a:ext>
            </a:extLst>
          </p:cNvPr>
          <p:cNvPicPr>
            <a:picLocks noChangeAspect="1"/>
          </p:cNvPicPr>
          <p:nvPr/>
        </p:nvPicPr>
        <p:blipFill>
          <a:blip r:embed="rId2"/>
          <a:stretch>
            <a:fillRect/>
          </a:stretch>
        </p:blipFill>
        <p:spPr>
          <a:xfrm>
            <a:off x="411061" y="549741"/>
            <a:ext cx="8227500" cy="4657461"/>
          </a:xfrm>
          <a:prstGeom prst="rect">
            <a:avLst/>
          </a:prstGeom>
        </p:spPr>
      </p:pic>
    </p:spTree>
    <p:extLst>
      <p:ext uri="{BB962C8B-B14F-4D97-AF65-F5344CB8AC3E}">
        <p14:creationId xmlns:p14="http://schemas.microsoft.com/office/powerpoint/2010/main" val="100282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939"/>
            <a:ext cx="1955800" cy="1143000"/>
          </a:xfrm>
        </p:spPr>
        <p:txBody>
          <a:bodyPr/>
          <a:lstStyle/>
          <a:p>
            <a:r>
              <a:rPr lang="en-US" dirty="0">
                <a:solidFill>
                  <a:srgbClr val="5D7E95"/>
                </a:solidFill>
              </a:rPr>
              <a:t>Overview</a:t>
            </a:r>
            <a:endParaRPr lang="en-US" dirty="0"/>
          </a:p>
        </p:txBody>
      </p:sp>
      <p:sp>
        <p:nvSpPr>
          <p:cNvPr id="3" name="Content Placeholder 2"/>
          <p:cNvSpPr>
            <a:spLocks noGrp="1"/>
          </p:cNvSpPr>
          <p:nvPr>
            <p:ph idx="1"/>
          </p:nvPr>
        </p:nvSpPr>
        <p:spPr>
          <a:xfrm>
            <a:off x="2743200" y="699939"/>
            <a:ext cx="5943600" cy="5029200"/>
          </a:xfrm>
        </p:spPr>
        <p:txBody>
          <a:bodyPr/>
          <a:lstStyle/>
          <a:p>
            <a:pPr eaLnBrk="1" hangingPunct="1">
              <a:spcAft>
                <a:spcPts val="1200"/>
              </a:spcAft>
            </a:pPr>
            <a:r>
              <a:rPr lang="en-US" dirty="0">
                <a:solidFill>
                  <a:schemeClr val="tx1">
                    <a:lumMod val="50000"/>
                    <a:lumOff val="50000"/>
                  </a:schemeClr>
                </a:solidFill>
                <a:ea typeface="ＭＳ Ｐゴシック"/>
              </a:rPr>
              <a:t>Introductions</a:t>
            </a:r>
            <a:endParaRPr lang="en-US" dirty="0">
              <a:solidFill>
                <a:schemeClr val="tx1">
                  <a:lumMod val="50000"/>
                  <a:lumOff val="50000"/>
                </a:schemeClr>
              </a:solidFill>
            </a:endParaRPr>
          </a:p>
          <a:p>
            <a:pPr lvl="1">
              <a:spcAft>
                <a:spcPts val="1200"/>
              </a:spcAft>
            </a:pPr>
            <a:r>
              <a:rPr lang="en-US" dirty="0">
                <a:solidFill>
                  <a:schemeClr val="tx1">
                    <a:lumMod val="50000"/>
                    <a:lumOff val="50000"/>
                  </a:schemeClr>
                </a:solidFill>
                <a:ea typeface="ＭＳ Ｐゴシック"/>
              </a:rPr>
              <a:t>John Anstey</a:t>
            </a:r>
          </a:p>
          <a:p>
            <a:pPr lvl="1">
              <a:spcAft>
                <a:spcPts val="1200"/>
              </a:spcAft>
            </a:pPr>
            <a:r>
              <a:rPr lang="en-US" dirty="0">
                <a:solidFill>
                  <a:schemeClr val="tx1">
                    <a:lumMod val="50000"/>
                    <a:lumOff val="50000"/>
                  </a:schemeClr>
                </a:solidFill>
                <a:ea typeface="ＭＳ Ｐゴシック"/>
              </a:rPr>
              <a:t>Lance Morgan</a:t>
            </a:r>
          </a:p>
          <a:p>
            <a:pPr>
              <a:spcAft>
                <a:spcPts val="1200"/>
              </a:spcAft>
            </a:pPr>
            <a:r>
              <a:rPr lang="en-US" dirty="0">
                <a:solidFill>
                  <a:schemeClr val="tx1">
                    <a:lumMod val="50000"/>
                    <a:lumOff val="50000"/>
                  </a:schemeClr>
                </a:solidFill>
                <a:ea typeface="ＭＳ Ｐゴシック"/>
              </a:rPr>
              <a:t>Introducing Anstey Hodge</a:t>
            </a:r>
            <a:endParaRPr lang="en-US" dirty="0">
              <a:solidFill>
                <a:schemeClr val="tx1">
                  <a:lumMod val="50000"/>
                  <a:lumOff val="50000"/>
                </a:schemeClr>
              </a:solidFill>
            </a:endParaRPr>
          </a:p>
          <a:p>
            <a:pPr eaLnBrk="1" hangingPunct="1">
              <a:spcAft>
                <a:spcPts val="1200"/>
              </a:spcAft>
            </a:pPr>
            <a:endParaRPr lang="en-US" dirty="0">
              <a:solidFill>
                <a:schemeClr val="tx1">
                  <a:lumMod val="50000"/>
                  <a:lumOff val="50000"/>
                </a:schemeClr>
              </a:solidFill>
            </a:endParaRPr>
          </a:p>
        </p:txBody>
      </p:sp>
      <p:pic>
        <p:nvPicPr>
          <p:cNvPr id="4" name="Picture 4" descr="A picture containing text, building, sky, outdoor&#10;&#10;Description automatically generated">
            <a:extLst>
              <a:ext uri="{FF2B5EF4-FFF2-40B4-BE49-F238E27FC236}">
                <a16:creationId xmlns:a16="http://schemas.microsoft.com/office/drawing/2014/main" id="{5CB3D6A8-7AFD-494E-B172-E6775C4B9F1C}"/>
              </a:ext>
            </a:extLst>
          </p:cNvPr>
          <p:cNvPicPr>
            <a:picLocks noChangeAspect="1"/>
          </p:cNvPicPr>
          <p:nvPr/>
        </p:nvPicPr>
        <p:blipFill>
          <a:blip r:embed="rId2"/>
          <a:stretch>
            <a:fillRect/>
          </a:stretch>
        </p:blipFill>
        <p:spPr>
          <a:xfrm>
            <a:off x="2927758" y="3079808"/>
            <a:ext cx="5039685" cy="2942438"/>
          </a:xfrm>
          <a:prstGeom prst="rect">
            <a:avLst/>
          </a:prstGeom>
        </p:spPr>
      </p:pic>
    </p:spTree>
    <p:extLst>
      <p:ext uri="{BB962C8B-B14F-4D97-AF65-F5344CB8AC3E}">
        <p14:creationId xmlns:p14="http://schemas.microsoft.com/office/powerpoint/2010/main" val="51203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pinterest</a:t>
            </a:r>
            <a:endParaRPr lang="en-US" dirty="0"/>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To deactivate a deceased family member’s account, you will need to go through </a:t>
            </a:r>
            <a:r>
              <a:rPr lang="en-US" sz="2100" b="1" dirty="0">
                <a:ea typeface="ＭＳ Ｐゴシック"/>
                <a:hlinkClick r:id="rId2"/>
              </a:rPr>
              <a:t>Pinterest’s help center</a:t>
            </a:r>
            <a:r>
              <a:rPr lang="en-US" sz="2100" dirty="0">
                <a:ea typeface="ＭＳ Ｐゴシック"/>
              </a:rPr>
              <a:t>. Additional documentation may be requested. Pinterest will not provide personal or login information for access to the deceased’s account.</a:t>
            </a: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2" name="Picture 2" descr="A picture containing text, indoor, electronics, keyboard&#10;&#10;Description automatically generated">
            <a:extLst>
              <a:ext uri="{FF2B5EF4-FFF2-40B4-BE49-F238E27FC236}">
                <a16:creationId xmlns:a16="http://schemas.microsoft.com/office/drawing/2014/main" id="{48D193BA-041F-4CBE-BD1B-F1941DD6C935}"/>
              </a:ext>
            </a:extLst>
          </p:cNvPr>
          <p:cNvPicPr>
            <a:picLocks noChangeAspect="1"/>
          </p:cNvPicPr>
          <p:nvPr/>
        </p:nvPicPr>
        <p:blipFill>
          <a:blip r:embed="rId3"/>
          <a:stretch>
            <a:fillRect/>
          </a:stretch>
        </p:blipFill>
        <p:spPr>
          <a:xfrm>
            <a:off x="4186107" y="3518343"/>
            <a:ext cx="4033007" cy="2411415"/>
          </a:xfrm>
          <a:prstGeom prst="rect">
            <a:avLst/>
          </a:prstGeom>
        </p:spPr>
      </p:pic>
    </p:spTree>
    <p:extLst>
      <p:ext uri="{BB962C8B-B14F-4D97-AF65-F5344CB8AC3E}">
        <p14:creationId xmlns:p14="http://schemas.microsoft.com/office/powerpoint/2010/main" val="2455962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snapchat</a:t>
            </a:r>
            <a:endParaRPr lang="en-US" dirty="0"/>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Snapchat will delete the account of a deceased user if they are provided with a copy of the death certificate. Snapchat will not allow anyone access to a deceased user's account and does not have a memorialization option. Contact Snapchat to report a deceased user </a:t>
            </a:r>
            <a:r>
              <a:rPr lang="en-US" sz="2100" b="1" dirty="0">
                <a:ea typeface="ＭＳ Ｐゴシック"/>
                <a:hlinkClick r:id="rId2"/>
              </a:rPr>
              <a:t>here</a:t>
            </a:r>
            <a:r>
              <a:rPr lang="en-US" sz="2100" dirty="0">
                <a:ea typeface="ＭＳ Ｐゴシック"/>
              </a:rPr>
              <a:t>.</a:t>
            </a: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6" name="Picture 6" descr="Graphical user interface, application&#10;&#10;Description automatically generated">
            <a:extLst>
              <a:ext uri="{FF2B5EF4-FFF2-40B4-BE49-F238E27FC236}">
                <a16:creationId xmlns:a16="http://schemas.microsoft.com/office/drawing/2014/main" id="{DBD15923-7FB5-43C5-9316-FAA3CE0F6E1B}"/>
              </a:ext>
            </a:extLst>
          </p:cNvPr>
          <p:cNvPicPr>
            <a:picLocks noChangeAspect="1"/>
          </p:cNvPicPr>
          <p:nvPr/>
        </p:nvPicPr>
        <p:blipFill>
          <a:blip r:embed="rId3"/>
          <a:stretch>
            <a:fillRect/>
          </a:stretch>
        </p:blipFill>
        <p:spPr>
          <a:xfrm>
            <a:off x="5842931" y="3739747"/>
            <a:ext cx="1705063" cy="2524374"/>
          </a:xfrm>
          <a:prstGeom prst="rect">
            <a:avLst/>
          </a:prstGeom>
        </p:spPr>
      </p:pic>
    </p:spTree>
    <p:extLst>
      <p:ext uri="{BB962C8B-B14F-4D97-AF65-F5344CB8AC3E}">
        <p14:creationId xmlns:p14="http://schemas.microsoft.com/office/powerpoint/2010/main" val="8339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tiktok</a:t>
            </a:r>
            <a:endParaRPr lang="en-US" dirty="0"/>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TikTok does not offer a memorial option for a deceased user’s account. If you would like to delete the account of someone who has passed away, contact TikTok </a:t>
            </a:r>
            <a:r>
              <a:rPr lang="en-US" sz="2100" dirty="0">
                <a:ea typeface="ＭＳ Ｐゴシック"/>
                <a:hlinkClick r:id="rId2"/>
              </a:rPr>
              <a:t>here</a:t>
            </a:r>
            <a:r>
              <a:rPr lang="en-US" sz="2100" dirty="0">
                <a:ea typeface="ＭＳ Ｐゴシック"/>
              </a:rPr>
              <a:t>. Additional documentation may be requested. Once an account is deleted, it cannot be reactivated, and none of its content or information may be accessed.</a:t>
            </a:r>
            <a:endParaRPr lang="en-US" sz="2100" dirty="0"/>
          </a:p>
          <a:p>
            <a:pPr>
              <a:buFont typeface="Arial" panose="020B0604020202020204" pitchFamily="34" charset="0"/>
              <a:buChar char="•"/>
            </a:pPr>
            <a:r>
              <a:rPr lang="en-US" sz="2100" dirty="0">
                <a:ea typeface="ＭＳ Ｐゴシック"/>
              </a:rPr>
              <a:t>For more information on TikTok’s policies, click </a:t>
            </a:r>
            <a:r>
              <a:rPr lang="en-US" sz="2100" b="1" dirty="0">
                <a:ea typeface="ＭＳ Ｐゴシック"/>
                <a:hlinkClick r:id="rId3"/>
              </a:rPr>
              <a:t>here</a:t>
            </a:r>
            <a:r>
              <a:rPr lang="en-US" sz="2100" dirty="0">
                <a:ea typeface="ＭＳ Ｐゴシック"/>
              </a:rPr>
              <a:t>.</a:t>
            </a:r>
            <a:endParaRPr lang="en-US"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2" name="Picture 2" descr="A picture containing text, grass, person, holding&#10;&#10;Description automatically generated">
            <a:extLst>
              <a:ext uri="{FF2B5EF4-FFF2-40B4-BE49-F238E27FC236}">
                <a16:creationId xmlns:a16="http://schemas.microsoft.com/office/drawing/2014/main" id="{22EB88E5-2DF0-4B11-8486-C50716B3FD53}"/>
              </a:ext>
            </a:extLst>
          </p:cNvPr>
          <p:cNvPicPr>
            <a:picLocks noChangeAspect="1"/>
          </p:cNvPicPr>
          <p:nvPr/>
        </p:nvPicPr>
        <p:blipFill>
          <a:blip r:embed="rId4"/>
          <a:stretch>
            <a:fillRect/>
          </a:stretch>
        </p:blipFill>
        <p:spPr>
          <a:xfrm>
            <a:off x="5255704" y="4355501"/>
            <a:ext cx="3131190" cy="1764752"/>
          </a:xfrm>
          <a:prstGeom prst="rect">
            <a:avLst/>
          </a:prstGeom>
        </p:spPr>
      </p:pic>
    </p:spTree>
    <p:extLst>
      <p:ext uri="{BB962C8B-B14F-4D97-AF65-F5344CB8AC3E}">
        <p14:creationId xmlns:p14="http://schemas.microsoft.com/office/powerpoint/2010/main" val="200621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twitter</a:t>
            </a:r>
            <a:endParaRPr lang="en-US" dirty="0"/>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Twitter requires the deceased’s executor or a verified immediate family member to submit an </a:t>
            </a:r>
            <a:r>
              <a:rPr lang="en-US" sz="2100" dirty="0">
                <a:ea typeface="ＭＳ Ｐゴシック"/>
                <a:hlinkClick r:id="rId2"/>
              </a:rPr>
              <a:t>account removal request</a:t>
            </a:r>
            <a:r>
              <a:rPr lang="en-US" sz="2100" dirty="0">
                <a:ea typeface="ＭＳ Ｐゴシック"/>
              </a:rPr>
              <a:t> with the name and username of the account holder. After submitting the request, Twitter will contact the requestor for more information, including a copy of their ID and a copy of the deceased’s death certificate. No access will be provided to the deceased’s account regardless of a person’s relationship to the deceased.</a:t>
            </a:r>
            <a:endParaRPr lang="en-US" sz="2100" dirty="0"/>
          </a:p>
          <a:p>
            <a:pPr>
              <a:buFont typeface="Arial" panose="020B0604020202020204" pitchFamily="34" charset="0"/>
              <a:buChar char="•"/>
            </a:pPr>
            <a:r>
              <a:rPr lang="en-US" sz="2100" dirty="0">
                <a:ea typeface="ＭＳ Ｐゴシック"/>
              </a:rPr>
              <a:t>For more information on Twitter’s policies, click </a:t>
            </a:r>
            <a:r>
              <a:rPr lang="en-US" sz="2100" b="1" dirty="0">
                <a:ea typeface="ＭＳ Ｐゴシック"/>
                <a:hlinkClick r:id="rId3"/>
              </a:rPr>
              <a:t>here</a:t>
            </a:r>
            <a:r>
              <a:rPr lang="en-US" sz="2100" dirty="0">
                <a:ea typeface="ＭＳ Ｐゴシック"/>
              </a:rPr>
              <a:t>.</a:t>
            </a:r>
            <a:endParaRPr lang="en-US"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3" name="Picture 5">
            <a:extLst>
              <a:ext uri="{FF2B5EF4-FFF2-40B4-BE49-F238E27FC236}">
                <a16:creationId xmlns:a16="http://schemas.microsoft.com/office/drawing/2014/main" id="{685DD9AD-93BA-4892-8BB5-D4AF919C17D0}"/>
              </a:ext>
            </a:extLst>
          </p:cNvPr>
          <p:cNvPicPr>
            <a:picLocks noChangeAspect="1"/>
          </p:cNvPicPr>
          <p:nvPr/>
        </p:nvPicPr>
        <p:blipFill>
          <a:blip r:embed="rId4"/>
          <a:stretch>
            <a:fillRect/>
          </a:stretch>
        </p:blipFill>
        <p:spPr>
          <a:xfrm>
            <a:off x="6671345" y="5416738"/>
            <a:ext cx="1411448" cy="795763"/>
          </a:xfrm>
          <a:prstGeom prst="rect">
            <a:avLst/>
          </a:prstGeom>
        </p:spPr>
      </p:pic>
    </p:spTree>
    <p:extLst>
      <p:ext uri="{BB962C8B-B14F-4D97-AF65-F5344CB8AC3E}">
        <p14:creationId xmlns:p14="http://schemas.microsoft.com/office/powerpoint/2010/main" val="49410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3C37-104A-6649-8E87-00265ABFA95A}"/>
              </a:ext>
            </a:extLst>
          </p:cNvPr>
          <p:cNvSpPr>
            <a:spLocks noGrp="1"/>
          </p:cNvSpPr>
          <p:nvPr>
            <p:ph type="title"/>
          </p:nvPr>
        </p:nvSpPr>
        <p:spPr/>
        <p:txBody>
          <a:bodyPr/>
          <a:lstStyle/>
          <a:p>
            <a:r>
              <a:rPr lang="en-US" dirty="0">
                <a:ea typeface="ＭＳ Ｐゴシック"/>
              </a:rPr>
              <a:t>Thank You</a:t>
            </a:r>
            <a:endParaRPr lang="en-US" dirty="0"/>
          </a:p>
        </p:txBody>
      </p:sp>
      <p:sp>
        <p:nvSpPr>
          <p:cNvPr id="3" name="Text Placeholder 2">
            <a:extLst>
              <a:ext uri="{FF2B5EF4-FFF2-40B4-BE49-F238E27FC236}">
                <a16:creationId xmlns:a16="http://schemas.microsoft.com/office/drawing/2014/main" id="{4C65054C-A2CA-5749-A9CF-6312829F9772}"/>
              </a:ext>
            </a:extLst>
          </p:cNvPr>
          <p:cNvSpPr>
            <a:spLocks noGrp="1"/>
          </p:cNvSpPr>
          <p:nvPr>
            <p:ph type="body" sz="quarter" idx="11"/>
          </p:nvPr>
        </p:nvSpPr>
        <p:spPr>
          <a:xfrm>
            <a:off x="6055360" y="3773429"/>
            <a:ext cx="2166303" cy="339196"/>
          </a:xfrm>
        </p:spPr>
        <p:txBody>
          <a:bodyPr/>
          <a:lstStyle/>
          <a:p>
            <a:r>
              <a:rPr lang="en-US" dirty="0">
                <a:ea typeface="ＭＳ Ｐゴシック"/>
              </a:rPr>
              <a:t>march 1, 2022</a:t>
            </a:r>
            <a:endParaRPr lang="en-US" dirty="0"/>
          </a:p>
        </p:txBody>
      </p:sp>
    </p:spTree>
    <p:extLst>
      <p:ext uri="{BB962C8B-B14F-4D97-AF65-F5344CB8AC3E}">
        <p14:creationId xmlns:p14="http://schemas.microsoft.com/office/powerpoint/2010/main" val="195548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t>agency</a:t>
            </a:r>
            <a:br>
              <a:rPr lang="en-US" dirty="0"/>
            </a:br>
            <a:r>
              <a:rPr lang="en-US" dirty="0"/>
              <a:t>overview</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r>
              <a:rPr lang="en-US" sz="2400" b="1" dirty="0">
                <a:ea typeface="ＭＳ Ｐゴシック"/>
              </a:rPr>
              <a:t>Introducing Anstey Hodge:</a:t>
            </a:r>
          </a:p>
          <a:p>
            <a:pPr marL="285750" indent="-285750">
              <a:buFont typeface="Arial" panose="020B0604020202020204" pitchFamily="34" charset="0"/>
              <a:buChar char="•"/>
            </a:pPr>
            <a:r>
              <a:rPr lang="en-US" sz="2100" dirty="0">
                <a:ea typeface="ＭＳ Ｐゴシック"/>
              </a:rPr>
              <a:t>17 Full-time Employees</a:t>
            </a:r>
          </a:p>
          <a:p>
            <a:pPr marL="0" indent="0">
              <a:buNone/>
            </a:pPr>
            <a:endParaRPr lang="en-US" sz="2100" dirty="0">
              <a:ea typeface="ＭＳ Ｐゴシック"/>
            </a:endParaRPr>
          </a:p>
          <a:p>
            <a:pPr marL="285750" indent="-285750">
              <a:buFont typeface="Arial" panose="020B0604020202020204" pitchFamily="34" charset="0"/>
              <a:buChar char="•"/>
            </a:pPr>
            <a:r>
              <a:rPr lang="en-US" sz="2100" dirty="0">
                <a:ea typeface="ＭＳ Ｐゴシック"/>
              </a:rPr>
              <a:t>Services</a:t>
            </a:r>
          </a:p>
          <a:p>
            <a:pPr marL="685800" lvl="1">
              <a:buFont typeface="Arial" panose="020B0604020202020204" pitchFamily="34" charset="0"/>
              <a:buChar char="•"/>
            </a:pPr>
            <a:r>
              <a:rPr lang="en-US" sz="1700" dirty="0">
                <a:ea typeface="ＭＳ Ｐゴシック"/>
              </a:rPr>
              <a:t>Full-Service Agency – From strategic planning to creative and digital services.</a:t>
            </a:r>
          </a:p>
          <a:p>
            <a:pPr marL="400050" lvl="1" indent="0">
              <a:buNone/>
            </a:pPr>
            <a:endParaRPr lang="en-US" sz="1100" dirty="0"/>
          </a:p>
          <a:p>
            <a:pPr marL="285750" indent="-285750">
              <a:buFont typeface="Arial" panose="020B0604020202020204" pitchFamily="34" charset="0"/>
              <a:buChar char="•"/>
            </a:pPr>
            <a:r>
              <a:rPr lang="en-US" sz="2100" dirty="0">
                <a:ea typeface="ＭＳ Ｐゴシック"/>
              </a:rPr>
              <a:t>Coast-to-Coast Clients</a:t>
            </a:r>
            <a:endParaRPr lang="en-US" sz="2100" dirty="0"/>
          </a:p>
          <a:p>
            <a:pPr marL="0" indent="0">
              <a:buNone/>
            </a:pPr>
            <a:endParaRPr lang="en-US" sz="2100" dirty="0"/>
          </a:p>
          <a:p>
            <a:pPr marL="285750" indent="-285750">
              <a:buFont typeface="Arial" panose="020B0604020202020204" pitchFamily="34" charset="0"/>
              <a:buChar char="•"/>
            </a:pPr>
            <a:r>
              <a:rPr lang="en-US" sz="2100" dirty="0">
                <a:ea typeface="ＭＳ Ｐゴシック"/>
              </a:rPr>
              <a:t>Awards</a:t>
            </a:r>
          </a:p>
          <a:p>
            <a:pPr marL="685800" lvl="1">
              <a:buFont typeface="Arial" panose="020B0604020202020204" pitchFamily="34" charset="0"/>
              <a:buChar char="•"/>
            </a:pPr>
            <a:r>
              <a:rPr lang="en-US" sz="1700" dirty="0">
                <a:ea typeface="ＭＳ Ｐゴシック"/>
              </a:rPr>
              <a:t>150+ Awards Won</a:t>
            </a:r>
          </a:p>
          <a:p>
            <a:pPr marL="685800" lvl="1">
              <a:buFont typeface="Arial" panose="020B0604020202020204" pitchFamily="34" charset="0"/>
              <a:buChar char="•"/>
            </a:pPr>
            <a:r>
              <a:rPr lang="en-US" sz="1700" dirty="0">
                <a:ea typeface="ＭＳ Ｐゴシック"/>
              </a:rPr>
              <a:t>Agency founders hold Silver Medal Awards (lifetime achievement awards from AAF)</a:t>
            </a:r>
          </a:p>
          <a:p>
            <a:pPr marL="400050" lvl="1" indent="0">
              <a:buNone/>
            </a:pPr>
            <a:endParaRPr lang="en-US" sz="1100" dirty="0"/>
          </a:p>
          <a:p>
            <a:pPr marL="285750" indent="-285750">
              <a:buFont typeface="Arial" panose="020B0604020202020204" pitchFamily="34" charset="0"/>
              <a:buChar char="•"/>
            </a:pPr>
            <a:r>
              <a:rPr lang="en-US" sz="2100" dirty="0">
                <a:ea typeface="ＭＳ Ｐゴシック"/>
              </a:rPr>
              <a:t>Google Partner Agency</a:t>
            </a:r>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283113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overview</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Social media is widely used among younger generations, and use is rapidly growing among older generations. With most people posting about their lives, it begs the question, what happens to their social media accounts when they pass away?</a:t>
            </a:r>
          </a:p>
          <a:p>
            <a:pPr>
              <a:buFont typeface="Arial" panose="020B0604020202020204" pitchFamily="34" charset="0"/>
              <a:buChar char="•"/>
            </a:pPr>
            <a:r>
              <a:rPr lang="en-US" sz="2100" dirty="0">
                <a:ea typeface="ＭＳ Ｐゴシック"/>
              </a:rPr>
              <a:t>Once our loved ones pass away, we may be left with their social media pages up and still receiving messages. </a:t>
            </a:r>
            <a:endParaRPr lang="en-US" dirty="0">
              <a:ea typeface="ＭＳ Ｐゴシック"/>
            </a:endParaRPr>
          </a:p>
          <a:p>
            <a:pPr>
              <a:buFont typeface="Arial" panose="020B0604020202020204" pitchFamily="34" charset="0"/>
              <a:buChar char="•"/>
            </a:pPr>
            <a:r>
              <a:rPr lang="en-US" sz="2100" dirty="0">
                <a:ea typeface="ＭＳ Ｐゴシック"/>
              </a:rPr>
              <a:t>Many social media platforms now have guidelines for how to take down your deceased loved one’s pages or put them in a memorialized state.</a:t>
            </a:r>
            <a:endParaRPr lang="en-US" dirty="0">
              <a:ea typeface="ＭＳ Ｐゴシック"/>
            </a:endParaRPr>
          </a:p>
          <a:p>
            <a:pPr marL="0" indent="0">
              <a:buNone/>
            </a:pPr>
            <a:endParaRPr lang="en-US" sz="2100"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152940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overview</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a:buFont typeface="Arial" panose="020B0604020202020204" pitchFamily="34" charset="0"/>
              <a:buChar char="•"/>
            </a:pPr>
            <a:r>
              <a:rPr lang="en-US" sz="2100" dirty="0">
                <a:ea typeface="ＭＳ Ｐゴシック"/>
              </a:rPr>
              <a:t>We have put together a summary for each major social media platform, with information on how to remove your loved one’s pages and whether the platform has a virtual memorial option.  Including:</a:t>
            </a:r>
          </a:p>
          <a:p>
            <a:pPr lvl="1"/>
            <a:r>
              <a:rPr lang="en-US" sz="1700" dirty="0">
                <a:ea typeface="ＭＳ Ｐゴシック"/>
              </a:rPr>
              <a:t>Facebook</a:t>
            </a:r>
            <a:endParaRPr lang="en-US" sz="1700" dirty="0"/>
          </a:p>
          <a:p>
            <a:pPr lvl="1"/>
            <a:r>
              <a:rPr lang="en-US" sz="1700" dirty="0">
                <a:ea typeface="ＭＳ Ｐゴシック"/>
              </a:rPr>
              <a:t>Instagram</a:t>
            </a:r>
            <a:endParaRPr lang="en-US" sz="1700" dirty="0"/>
          </a:p>
          <a:p>
            <a:pPr lvl="1"/>
            <a:r>
              <a:rPr lang="en-US" sz="1700" dirty="0">
                <a:ea typeface="ＭＳ Ｐゴシック"/>
              </a:rPr>
              <a:t>LinkedIn</a:t>
            </a:r>
            <a:endParaRPr lang="en-US" sz="1700" dirty="0"/>
          </a:p>
          <a:p>
            <a:pPr lvl="1"/>
            <a:r>
              <a:rPr lang="en-US" sz="1700" dirty="0">
                <a:ea typeface="ＭＳ Ｐゴシック"/>
              </a:rPr>
              <a:t>Pinterest</a:t>
            </a:r>
            <a:endParaRPr lang="en-US" sz="1700" dirty="0"/>
          </a:p>
          <a:p>
            <a:pPr lvl="1"/>
            <a:r>
              <a:rPr lang="en-US" sz="1700" dirty="0">
                <a:ea typeface="ＭＳ Ｐゴシック"/>
              </a:rPr>
              <a:t>Snapchat</a:t>
            </a:r>
          </a:p>
          <a:p>
            <a:pPr lvl="1"/>
            <a:r>
              <a:rPr lang="en-US" sz="1700" dirty="0">
                <a:ea typeface="ＭＳ Ｐゴシック"/>
              </a:rPr>
              <a:t>TikTok</a:t>
            </a:r>
            <a:endParaRPr lang="en-US" sz="1700" dirty="0"/>
          </a:p>
          <a:p>
            <a:pPr lvl="1"/>
            <a:r>
              <a:rPr lang="en-US" sz="1700" dirty="0">
                <a:ea typeface="ＭＳ Ｐゴシック"/>
              </a:rPr>
              <a:t>Twitter</a:t>
            </a:r>
            <a:endParaRPr lang="en-US" sz="1700"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45646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Facebook</a:t>
            </a:r>
            <a:br>
              <a:rPr lang="en-US" dirty="0">
                <a:ea typeface="ＭＳ Ｐゴシック"/>
              </a:rPr>
            </a:br>
            <a:endParaRPr lang="en-US" dirty="0">
              <a:ea typeface="ＭＳ Ｐゴシック"/>
            </a:endParaRP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marL="0" indent="0">
              <a:buNone/>
            </a:pPr>
            <a:r>
              <a:rPr lang="en-US" sz="2100" b="1" dirty="0">
                <a:ea typeface="ＭＳ Ｐゴシック"/>
              </a:rPr>
              <a:t>Three Options with Facebook</a:t>
            </a:r>
          </a:p>
          <a:p>
            <a:pPr>
              <a:buFont typeface="Arial" panose="020B0604020202020204" pitchFamily="34" charset="0"/>
              <a:buChar char="•"/>
            </a:pPr>
            <a:r>
              <a:rPr lang="en-US" sz="2100" dirty="0">
                <a:ea typeface="ＭＳ Ｐゴシック"/>
              </a:rPr>
              <a:t>Memorialize an Account after Death</a:t>
            </a:r>
            <a:endParaRPr lang="en-US" dirty="0"/>
          </a:p>
          <a:p>
            <a:pPr>
              <a:buFont typeface="Arial" panose="020B0604020202020204" pitchFamily="34" charset="0"/>
              <a:buChar char="•"/>
            </a:pPr>
            <a:r>
              <a:rPr lang="en-US" sz="2100" dirty="0">
                <a:ea typeface="ＭＳ Ｐゴシック"/>
              </a:rPr>
              <a:t>Setting up a Legacy contact before Death</a:t>
            </a:r>
          </a:p>
          <a:p>
            <a:pPr>
              <a:buFont typeface="Arial" panose="020B0604020202020204" pitchFamily="34" charset="0"/>
              <a:buChar char="•"/>
            </a:pPr>
            <a:r>
              <a:rPr lang="en-US" sz="2100" dirty="0">
                <a:ea typeface="ＭＳ Ｐゴシック"/>
              </a:rPr>
              <a:t>Remove an Account Completely</a:t>
            </a:r>
          </a:p>
          <a:p>
            <a:pPr>
              <a:buFont typeface="Arial" panose="020B0604020202020204" pitchFamily="34" charset="0"/>
              <a:buChar char="•"/>
            </a:pPr>
            <a:endParaRPr lang="en-US" sz="2100" dirty="0"/>
          </a:p>
          <a:p>
            <a:pPr>
              <a:buFont typeface="Arial" panose="020B0604020202020204" pitchFamily="34" charset="0"/>
              <a:buChar char="•"/>
            </a:pPr>
            <a:endParaRPr lang="en-US" sz="2100"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pic>
        <p:nvPicPr>
          <p:cNvPr id="2" name="Picture 2" descr="Graphical user interface, website&#10;&#10;Description automatically generated">
            <a:extLst>
              <a:ext uri="{FF2B5EF4-FFF2-40B4-BE49-F238E27FC236}">
                <a16:creationId xmlns:a16="http://schemas.microsoft.com/office/drawing/2014/main" id="{202EC1FC-8E6E-4959-83FE-4A2D6A43B5DB}"/>
              </a:ext>
            </a:extLst>
          </p:cNvPr>
          <p:cNvPicPr>
            <a:picLocks noChangeAspect="1"/>
          </p:cNvPicPr>
          <p:nvPr/>
        </p:nvPicPr>
        <p:blipFill>
          <a:blip r:embed="rId2"/>
          <a:stretch>
            <a:fillRect/>
          </a:stretch>
        </p:blipFill>
        <p:spPr>
          <a:xfrm>
            <a:off x="4144161" y="3337132"/>
            <a:ext cx="3959603" cy="2354387"/>
          </a:xfrm>
          <a:prstGeom prst="rect">
            <a:avLst/>
          </a:prstGeom>
        </p:spPr>
      </p:pic>
    </p:spTree>
    <p:extLst>
      <p:ext uri="{BB962C8B-B14F-4D97-AF65-F5344CB8AC3E}">
        <p14:creationId xmlns:p14="http://schemas.microsoft.com/office/powerpoint/2010/main" val="172056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Facebook</a:t>
            </a:r>
            <a:br>
              <a:rPr lang="en-US" dirty="0">
                <a:ea typeface="ＭＳ Ｐゴシック"/>
              </a:rPr>
            </a:br>
            <a:endParaRPr lang="en-US" dirty="0">
              <a:ea typeface="ＭＳ Ｐゴシック"/>
            </a:endParaRP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marL="0" indent="0">
              <a:buNone/>
            </a:pPr>
            <a:r>
              <a:rPr lang="en-US" sz="2100" b="1" dirty="0">
                <a:ea typeface="ＭＳ Ｐゴシック"/>
              </a:rPr>
              <a:t>Memorialize an Account</a:t>
            </a:r>
          </a:p>
          <a:p>
            <a:pPr>
              <a:buFont typeface="Arial" panose="020B0604020202020204" pitchFamily="34" charset="0"/>
              <a:buChar char="•"/>
            </a:pPr>
            <a:r>
              <a:rPr lang="en-US" sz="2100" dirty="0">
                <a:ea typeface="ＭＳ Ｐゴシック"/>
              </a:rPr>
              <a:t>Facebook will memorialize an account, but a family member or close friend must inform Facebook of the death. No login information will be shared, meaning that no one can log in to the account after it becomes memorialized. </a:t>
            </a:r>
            <a:endParaRPr lang="en-US" dirty="0"/>
          </a:p>
          <a:p>
            <a:pPr>
              <a:buFont typeface="Arial" panose="020B0604020202020204" pitchFamily="34" charset="0"/>
              <a:buChar char="•"/>
            </a:pPr>
            <a:r>
              <a:rPr lang="en-US" sz="2100" dirty="0">
                <a:ea typeface="ＭＳ Ｐゴシック"/>
              </a:rPr>
              <a:t>To show the profile’s status, a “remembering” badge will be added to the individual’s name. Content will stay visible, but the profile won’t appear in public places or pop up as a suggested friend.</a:t>
            </a:r>
            <a:endParaRPr lang="en-US" dirty="0"/>
          </a:p>
          <a:p>
            <a:pPr>
              <a:buFont typeface="Arial" panose="020B0604020202020204" pitchFamily="34" charset="0"/>
              <a:buChar char="•"/>
            </a:pPr>
            <a:endParaRPr lang="en-US" sz="2100"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16927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D1498280-13B3-4A7B-9DDF-12F94AE7566D}"/>
              </a:ext>
            </a:extLst>
          </p:cNvPr>
          <p:cNvPicPr>
            <a:picLocks noChangeAspect="1"/>
          </p:cNvPicPr>
          <p:nvPr/>
        </p:nvPicPr>
        <p:blipFill>
          <a:blip r:embed="rId2"/>
          <a:stretch>
            <a:fillRect/>
          </a:stretch>
        </p:blipFill>
        <p:spPr>
          <a:xfrm>
            <a:off x="1942051" y="327402"/>
            <a:ext cx="6098795" cy="5815204"/>
          </a:xfrm>
          <a:prstGeom prst="rect">
            <a:avLst/>
          </a:prstGeom>
        </p:spPr>
      </p:pic>
    </p:spTree>
    <p:extLst>
      <p:ext uri="{BB962C8B-B14F-4D97-AF65-F5344CB8AC3E}">
        <p14:creationId xmlns:p14="http://schemas.microsoft.com/office/powerpoint/2010/main" val="130126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AE7A8-4C15-0246-8A9D-EF914C13538B}"/>
              </a:ext>
            </a:extLst>
          </p:cNvPr>
          <p:cNvSpPr>
            <a:spLocks noGrp="1"/>
          </p:cNvSpPr>
          <p:nvPr>
            <p:ph type="title"/>
          </p:nvPr>
        </p:nvSpPr>
        <p:spPr>
          <a:xfrm>
            <a:off x="457200" y="662230"/>
            <a:ext cx="1955800" cy="1143000"/>
          </a:xfrm>
        </p:spPr>
        <p:txBody>
          <a:bodyPr/>
          <a:lstStyle/>
          <a:p>
            <a:r>
              <a:rPr lang="en-US" dirty="0">
                <a:ea typeface="ＭＳ Ｐゴシック"/>
              </a:rPr>
              <a:t>Facebook</a:t>
            </a:r>
          </a:p>
        </p:txBody>
      </p:sp>
      <p:sp>
        <p:nvSpPr>
          <p:cNvPr id="5" name="Content Placeholder 2">
            <a:extLst>
              <a:ext uri="{FF2B5EF4-FFF2-40B4-BE49-F238E27FC236}">
                <a16:creationId xmlns:a16="http://schemas.microsoft.com/office/drawing/2014/main" id="{16FF1C05-D5D1-5C49-9E13-248B445D1765}"/>
              </a:ext>
            </a:extLst>
          </p:cNvPr>
          <p:cNvSpPr>
            <a:spLocks noGrp="1"/>
          </p:cNvSpPr>
          <p:nvPr>
            <p:ph idx="1"/>
          </p:nvPr>
        </p:nvSpPr>
        <p:spPr>
          <a:xfrm>
            <a:off x="2743200" y="662230"/>
            <a:ext cx="5656082" cy="5029200"/>
          </a:xfrm>
        </p:spPr>
        <p:txBody>
          <a:bodyPr/>
          <a:lstStyle/>
          <a:p>
            <a:pPr marL="0" indent="0">
              <a:buNone/>
            </a:pPr>
            <a:endParaRPr lang="en-US" sz="2400" b="1" dirty="0"/>
          </a:p>
          <a:p>
            <a:pPr marL="0" indent="0">
              <a:buNone/>
            </a:pPr>
            <a:r>
              <a:rPr lang="en-US" sz="2100" b="1" dirty="0">
                <a:ea typeface="ＭＳ Ｐゴシック"/>
              </a:rPr>
              <a:t>Legacy Contact</a:t>
            </a:r>
          </a:p>
          <a:p>
            <a:pPr>
              <a:buFont typeface="Arial" panose="020B0604020202020204" pitchFamily="34" charset="0"/>
              <a:buChar char="•"/>
            </a:pPr>
            <a:r>
              <a:rPr lang="en-US" sz="2100" dirty="0">
                <a:ea typeface="ＭＳ Ｐゴシック"/>
              </a:rPr>
              <a:t>As the owner of your own Facebook page, you may choose to designate a legacy contact who can accept friend requests, pin a tribute, and change the account’s profile picture and cover photo after your passing. Your legacy contact must be chosen prior to death, and you must be over 18 to choose a contact.</a:t>
            </a:r>
            <a:endParaRPr lang="en-US" sz="2100" dirty="0"/>
          </a:p>
          <a:p>
            <a:pPr>
              <a:buFont typeface="Arial" panose="020B0604020202020204" pitchFamily="34" charset="0"/>
              <a:buChar char="•"/>
            </a:pPr>
            <a:endParaRPr lang="en-US" sz="2100" b="1" dirty="0"/>
          </a:p>
          <a:p>
            <a:pPr marL="0" indent="0">
              <a:buNone/>
            </a:pPr>
            <a:endParaRPr lang="en-US" sz="2100" b="1" dirty="0"/>
          </a:p>
          <a:p>
            <a:pPr marL="0" indent="0">
              <a:buNone/>
            </a:pPr>
            <a:endParaRPr lang="en-US" sz="2100" b="1" dirty="0"/>
          </a:p>
          <a:p>
            <a:pPr marL="0" indent="0">
              <a:buNone/>
            </a:pPr>
            <a:endParaRPr lang="en-US" sz="2100" dirty="0"/>
          </a:p>
          <a:p>
            <a:pPr marL="457200" lvl="1" indent="0">
              <a:spcBef>
                <a:spcPts val="0"/>
              </a:spcBef>
              <a:spcAft>
                <a:spcPts val="0"/>
              </a:spcAft>
              <a:buNone/>
            </a:pPr>
            <a:endParaRPr lang="en-US" sz="1900" dirty="0"/>
          </a:p>
        </p:txBody>
      </p:sp>
    </p:spTree>
    <p:extLst>
      <p:ext uri="{BB962C8B-B14F-4D97-AF65-F5344CB8AC3E}">
        <p14:creationId xmlns:p14="http://schemas.microsoft.com/office/powerpoint/2010/main" val="239162834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9090A"/>
      </a:dk2>
      <a:lt2>
        <a:srgbClr val="FFFFFE"/>
      </a:lt2>
      <a:accent1>
        <a:srgbClr val="5D7E95"/>
      </a:accent1>
      <a:accent2>
        <a:srgbClr val="F79548"/>
      </a:accent2>
      <a:accent3>
        <a:srgbClr val="5D7E95"/>
      </a:accent3>
      <a:accent4>
        <a:srgbClr val="F79548"/>
      </a:accent4>
      <a:accent5>
        <a:srgbClr val="5D7E95"/>
      </a:accent5>
      <a:accent6>
        <a:srgbClr val="F79548"/>
      </a:accent6>
      <a:hlink>
        <a:srgbClr val="8AD2E6"/>
      </a:hlink>
      <a:folHlink>
        <a:srgbClr val="A5A6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ects xmlns="00beb176-c5c6-40ea-aa9c-57434f391953">false</Selec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67149AF965E54FAB0507D5C9E40213" ma:contentTypeVersion="14" ma:contentTypeDescription="Create a new document." ma:contentTypeScope="" ma:versionID="01e71c78d76e7e4eddd38a7e36c10f08">
  <xsd:schema xmlns:xsd="http://www.w3.org/2001/XMLSchema" xmlns:xs="http://www.w3.org/2001/XMLSchema" xmlns:p="http://schemas.microsoft.com/office/2006/metadata/properties" xmlns:ns2="00beb176-c5c6-40ea-aa9c-57434f391953" xmlns:ns3="1d70b47c-635b-4dea-b9ac-45f9edd59c63" targetNamespace="http://schemas.microsoft.com/office/2006/metadata/properties" ma:root="true" ma:fieldsID="8f3a28425e6c3cb7918bbe08a7e9b193" ns2:_="" ns3:_="">
    <xsd:import namespace="00beb176-c5c6-40ea-aa9c-57434f391953"/>
    <xsd:import namespace="1d70b47c-635b-4dea-b9ac-45f9edd59c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Selec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eb176-c5c6-40ea-aa9c-57434f391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Selects" ma:index="20" nillable="true" ma:displayName="Selects" ma:default="0" ma:description="These are good." ma:format="Dropdown" ma:internalName="Select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0b47c-635b-4dea-b9ac-45f9edd59c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16CAC4-5F4E-4BA7-AD38-7E05F6CBDD2C}">
  <ds:schemaRefs>
    <ds:schemaRef ds:uri="00beb176-c5c6-40ea-aa9c-57434f39195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9A6A0D-440D-4A5D-9AD0-A4950D361001}">
  <ds:schemaRefs>
    <ds:schemaRef ds:uri="http://schemas.microsoft.com/sharepoint/v3/contenttype/forms"/>
  </ds:schemaRefs>
</ds:datastoreItem>
</file>

<file path=customXml/itemProps3.xml><?xml version="1.0" encoding="utf-8"?>
<ds:datastoreItem xmlns:ds="http://schemas.openxmlformats.org/officeDocument/2006/customXml" ds:itemID="{69A54CA7-923A-4D78-97F2-CF7B5639A6E8}">
  <ds:schemaRefs>
    <ds:schemaRef ds:uri="00beb176-c5c6-40ea-aa9c-57434f391953"/>
    <ds:schemaRef ds:uri="1d70b47c-635b-4dea-b9ac-45f9edd59c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1128</Words>
  <Application>Microsoft Office PowerPoint</Application>
  <PresentationFormat>On-screen Show (4:3)</PresentationFormat>
  <Paragraphs>162</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Futura Std Light</vt:lpstr>
      <vt:lpstr>Office Theme</vt:lpstr>
      <vt:lpstr>1_Office Theme</vt:lpstr>
      <vt:lpstr>Social Media:  What Happens when someone passes away?</vt:lpstr>
      <vt:lpstr>Overview</vt:lpstr>
      <vt:lpstr>agency overview</vt:lpstr>
      <vt:lpstr>overview</vt:lpstr>
      <vt:lpstr>overview</vt:lpstr>
      <vt:lpstr>Facebook </vt:lpstr>
      <vt:lpstr>Facebook </vt:lpstr>
      <vt:lpstr>PowerPoint Presentation</vt:lpstr>
      <vt:lpstr>Facebook</vt:lpstr>
      <vt:lpstr>Facebook</vt:lpstr>
      <vt:lpstr>Facebook</vt:lpstr>
      <vt:lpstr>Facebook</vt:lpstr>
      <vt:lpstr>Instagram</vt:lpstr>
      <vt:lpstr>Instagram</vt:lpstr>
      <vt:lpstr>Instagram</vt:lpstr>
      <vt:lpstr>linkedin</vt:lpstr>
      <vt:lpstr>PowerPoint Presentation</vt:lpstr>
      <vt:lpstr>linkedin</vt:lpstr>
      <vt:lpstr>PowerPoint Presentation</vt:lpstr>
      <vt:lpstr>pinterest</vt:lpstr>
      <vt:lpstr>snapchat</vt:lpstr>
      <vt:lpstr>tiktok</vt:lpstr>
      <vt:lpstr>twitter</vt:lpstr>
      <vt:lpstr>Thank You</vt:lpstr>
    </vt:vector>
  </TitlesOfParts>
  <Company>Anstey Hodge Advertising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Sprigings</dc:creator>
  <cp:lastModifiedBy>John Anstey</cp:lastModifiedBy>
  <cp:revision>3</cp:revision>
  <dcterms:created xsi:type="dcterms:W3CDTF">2015-03-06T14:35:37Z</dcterms:created>
  <dcterms:modified xsi:type="dcterms:W3CDTF">2022-03-02T12:32:00Z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0x0101008067149AF965E54FAB0507D5C9E40213</vt:lpwstr>
  </property>
</Properties>
</file>